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9" r:id="rId5"/>
    <p:sldId id="260" r:id="rId6"/>
    <p:sldId id="258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DEF2"/>
    <a:srgbClr val="0D0C0C"/>
    <a:srgbClr val="0B3E3F"/>
    <a:srgbClr val="FFFDF9"/>
    <a:srgbClr val="F6F2E9"/>
    <a:srgbClr val="805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0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16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C946465-8F69-9C7E-0BDD-84B4220518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3AA6503-C3B4-A262-E14A-ADAE67A0B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A2561B8-267E-2686-006A-8560F2F42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9472-CD51-4B81-A228-22AFD9A3C5D5}" type="datetimeFigureOut">
              <a:rPr lang="nb-NO" smtClean="0"/>
              <a:t>20.05.2025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D6C807F-682C-74FB-8A9F-DBFE217BD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4337F1E-8867-773E-0ED0-1A387BAA8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211A-2288-48F8-B6B3-AB01FEB54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1456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41A05F5-8569-7BC9-673D-BF1BCB569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6B5173E-F1A2-6CED-21EC-B2E9B402AF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EC3728E-DD53-BF1D-3E99-0FA8B85B6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9472-CD51-4B81-A228-22AFD9A3C5D5}" type="datetimeFigureOut">
              <a:rPr lang="nb-NO" smtClean="0"/>
              <a:t>20.05.2025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A1A4CBA-8E4A-9C65-E316-DC3090815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8E2FFFF-3B73-DC89-21D1-DF491504A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211A-2288-48F8-B6B3-AB01FEB54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7253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900CA9DF-8CFF-0A86-1F1F-C34EA32A9B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1759AE2-D38C-50BE-E84A-3D24C15132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0EEB919-466C-C6CD-3FD2-FB8E90C7B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9472-CD51-4B81-A228-22AFD9A3C5D5}" type="datetimeFigureOut">
              <a:rPr lang="nb-NO" smtClean="0"/>
              <a:t>20.05.2025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66B525D-ECB6-CCBF-0084-1E841E451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E333B99-5EA6-2DDD-BA46-F91C690AA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211A-2288-48F8-B6B3-AB01FEB54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641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0046EA8-DCC7-E5E6-1629-5452583CC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8E65F38-2C5C-7F4D-2A29-F08AFE089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8072DFD-32D5-28C4-4D9A-31E8E8B8E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9472-CD51-4B81-A228-22AFD9A3C5D5}" type="datetimeFigureOut">
              <a:rPr lang="nb-NO" smtClean="0"/>
              <a:t>20.05.2025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4D4959C-5EC8-34FD-7D1E-4040073BF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D15F510-B7C6-12DF-AB46-C5C509D54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211A-2288-48F8-B6B3-AB01FEB54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3395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D3FA90-7CE9-4634-CFC4-4117297B5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31F91FC-6F36-6CAB-D3BD-D9AD6CD7BC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632683C-773C-739D-DC62-31AC49B55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9472-CD51-4B81-A228-22AFD9A3C5D5}" type="datetimeFigureOut">
              <a:rPr lang="nb-NO" smtClean="0"/>
              <a:t>20.05.2025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DB4AAFA-4733-E970-68A0-7F385A492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8725E08-36B1-896E-69BE-BDEF08D79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211A-2288-48F8-B6B3-AB01FEB54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7946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63B468-A578-75A8-447B-1F36DB9C1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12AEBC1-8911-ED6E-CBED-28AD051F43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FE2A50E-AB53-A8F7-3A29-E538544A4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5697B57-ECC5-2798-DECD-83F138CF3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9472-CD51-4B81-A228-22AFD9A3C5D5}" type="datetimeFigureOut">
              <a:rPr lang="nb-NO" smtClean="0"/>
              <a:t>20.05.2025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B68B7AF-F638-7925-1625-10144440A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ABA2F50-D44E-F212-136F-945223C3B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211A-2288-48F8-B6B3-AB01FEB54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2211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F675265-CA64-A647-AAA5-A7C45338C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F48EF3C-7F52-EF05-D625-D1F1878EAC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2DAF381-2834-5AE2-419C-64BE7DBB2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872367C-07D5-B750-B4F3-AE20632F7B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A2AEA1A-2A79-6B14-35DE-02269059EF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429681BD-FBF5-B6A7-D977-7F466676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9472-CD51-4B81-A228-22AFD9A3C5D5}" type="datetimeFigureOut">
              <a:rPr lang="nb-NO" smtClean="0"/>
              <a:t>20.05.2025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8A0A66D-2DB6-340C-EF01-21D185C58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F5B5D0EF-AFF3-D94E-EFB4-AC3A83A55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211A-2288-48F8-B6B3-AB01FEB54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483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0348CBB-78D2-224F-9B5C-246D37D0B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A3303B1-32FF-9D7B-9F01-4B42C9D64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9472-CD51-4B81-A228-22AFD9A3C5D5}" type="datetimeFigureOut">
              <a:rPr lang="nb-NO" smtClean="0"/>
              <a:t>20.05.2025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E50A4C3-E81F-5A8B-1931-1935B98B1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D6262DA-FB98-FDE3-4E25-BC42098C7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211A-2288-48F8-B6B3-AB01FEB54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6339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54924D05-60A7-CE28-FDA2-A0666BB63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9472-CD51-4B81-A228-22AFD9A3C5D5}" type="datetimeFigureOut">
              <a:rPr lang="nb-NO" smtClean="0"/>
              <a:t>20.05.2025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F6D67489-0B9A-9AD9-87A9-EE817B4F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E714A81-8402-AA0F-9126-FDD694A6A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211A-2288-48F8-B6B3-AB01FEB54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0490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D3907AE-80D3-D51E-450B-47BF51F40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6F6FBE-C300-58B6-BC26-97D7D6373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176ABAB-A83E-D44F-53CC-0817F18606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84DF2BA-58F1-410F-76CB-E555E72CB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9472-CD51-4B81-A228-22AFD9A3C5D5}" type="datetimeFigureOut">
              <a:rPr lang="nb-NO" smtClean="0"/>
              <a:t>20.05.2025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7C3ABDE-64D8-EC70-AD48-4E375D18E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8D37BAE-3289-BA9B-5773-097219ED7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211A-2288-48F8-B6B3-AB01FEB54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2333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61E0923-B189-7A14-F7B6-32D511BA4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9611BB0E-96D3-C7D9-0405-99091C796A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D2A5BB0-71CA-3A4B-38AE-EEFB3DEC70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AFC51CE-437A-5055-5386-A9211E046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9472-CD51-4B81-A228-22AFD9A3C5D5}" type="datetimeFigureOut">
              <a:rPr lang="nb-NO" smtClean="0"/>
              <a:t>20.05.2025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AFDFC3C-1ADE-3760-6FF2-B43724BC7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DD85432-A21B-AA71-EE18-E74378830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211A-2288-48F8-B6B3-AB01FEB54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90538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EC67171A-91BC-2884-9E73-692C5F06D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58754A8-00A1-5D2A-A358-AB4BAB02D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C2872C0-1745-D474-F213-5C97B48CF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3E9472-CD51-4B81-A228-22AFD9A3C5D5}" type="datetimeFigureOut">
              <a:rPr lang="nb-NO" smtClean="0"/>
              <a:t>20.05.2025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13A9653-3639-DAF6-8977-2087C15A2E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A626F0C-E909-EF86-7AAE-5378A9CFDC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A0211A-2288-48F8-B6B3-AB01FEB54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965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7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7D9D36D6-2AC5-46A1-A849-4C82D5264A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1F9DC44C-5DA6-B81A-62DE-C1D7CFDE7F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54955" y="552182"/>
            <a:ext cx="5998840" cy="3343135"/>
          </a:xfrm>
          <a:noFill/>
        </p:spPr>
        <p:txBody>
          <a:bodyPr>
            <a:normAutofit/>
          </a:bodyPr>
          <a:lstStyle/>
          <a:p>
            <a:pPr algn="l"/>
            <a:r>
              <a:rPr lang="nb-NO" sz="7200" dirty="0">
                <a:solidFill>
                  <a:srgbClr val="0B3E3F"/>
                </a:solidFill>
                <a:latin typeface="Gantari bold"/>
                <a:cs typeface="Aldhabi" panose="01000000000000000000" pitchFamily="2" charset="-78"/>
              </a:rPr>
              <a:t>STRATEGI 2025</a:t>
            </a:r>
            <a:br>
              <a:rPr lang="nb-NO" sz="7200" dirty="0">
                <a:solidFill>
                  <a:srgbClr val="0B3E3F"/>
                </a:solidFill>
                <a:latin typeface="Gantari bold"/>
                <a:cs typeface="Aldhabi" panose="01000000000000000000" pitchFamily="2" charset="-78"/>
              </a:rPr>
            </a:br>
            <a:r>
              <a:rPr lang="nb-NO" sz="4400" dirty="0">
                <a:solidFill>
                  <a:srgbClr val="0B3E3F"/>
                </a:solidFill>
                <a:latin typeface="Gantari bold"/>
                <a:cs typeface="Aldhabi" panose="01000000000000000000" pitchFamily="2" charset="-78"/>
              </a:rPr>
              <a:t>På 1-2-3</a:t>
            </a:r>
            <a:endParaRPr lang="nb-NO" sz="7200" dirty="0">
              <a:solidFill>
                <a:srgbClr val="0B3E3F"/>
              </a:solidFill>
              <a:latin typeface="Gantari bold"/>
              <a:cs typeface="Aldhabi" panose="01000000000000000000" pitchFamily="2" charset="-78"/>
            </a:endParaRP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BF1DEF0-94BB-2890-319F-3E081D705A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54955" y="4067032"/>
            <a:ext cx="5998840" cy="2067068"/>
          </a:xfrm>
          <a:noFill/>
        </p:spPr>
        <p:txBody>
          <a:bodyPr>
            <a:normAutofit/>
          </a:bodyPr>
          <a:lstStyle/>
          <a:p>
            <a:pPr algn="l"/>
            <a:r>
              <a:rPr lang="nb-NO" sz="5400" dirty="0" err="1">
                <a:solidFill>
                  <a:srgbClr val="0B3E3F"/>
                </a:solidFill>
                <a:latin typeface="Gantari"/>
                <a:cs typeface="Aldhabi" panose="01000000000000000000" pitchFamily="2" charset="-78"/>
              </a:rPr>
              <a:t>Juvente</a:t>
            </a:r>
            <a:endParaRPr lang="nb-NO" sz="5400" dirty="0">
              <a:solidFill>
                <a:srgbClr val="0B3E3F"/>
              </a:solidFill>
              <a:latin typeface="Gantari"/>
              <a:cs typeface="Aldhabi" panose="01000000000000000000" pitchFamily="2" charset="-78"/>
            </a:endParaRPr>
          </a:p>
        </p:txBody>
      </p:sp>
      <p:pic>
        <p:nvPicPr>
          <p:cNvPr id="1026" name="Picture 2" descr="Et bilde som inneholder Grafikk, kunst&#10;&#10;Automatisk generert beskrivelse">
            <a:extLst>
              <a:ext uri="{FF2B5EF4-FFF2-40B4-BE49-F238E27FC236}">
                <a16:creationId xmlns:a16="http://schemas.microsoft.com/office/drawing/2014/main" id="{6FF78CB6-FEFD-F775-B6EA-CE7D91CCB4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19" r="1" b="3603"/>
          <a:stretch/>
        </p:blipFill>
        <p:spPr bwMode="auto">
          <a:xfrm>
            <a:off x="20" y="10"/>
            <a:ext cx="4992985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Bilde 5" descr="Et bilde som inneholder Font, Grafikk, logo, grafisk design&#10;&#10;KI-generert innhold kan være feil.">
            <a:extLst>
              <a:ext uri="{FF2B5EF4-FFF2-40B4-BE49-F238E27FC236}">
                <a16:creationId xmlns:a16="http://schemas.microsoft.com/office/drawing/2014/main" id="{C26219A6-D796-10D8-A56A-70174D0B33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2354" y="6059791"/>
            <a:ext cx="2245743" cy="679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7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D0B77C0D-2F67-B6E3-6719-0E31ACAE4FEA}"/>
              </a:ext>
            </a:extLst>
          </p:cNvPr>
          <p:cNvSpPr txBox="1"/>
          <p:nvPr/>
        </p:nvSpPr>
        <p:spPr>
          <a:xfrm>
            <a:off x="4394308" y="959460"/>
            <a:ext cx="7164520" cy="3185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nb-NO" sz="3600" b="1" dirty="0">
                <a:latin typeface="Gantari bold"/>
                <a:ea typeface="ADLaM Display" panose="020F0502020204030204" pitchFamily="2" charset="0"/>
                <a:cs typeface="Aldhabi" panose="01000000000000000000" pitchFamily="2" charset="-78"/>
              </a:rPr>
              <a:t>UNG-TIL-UNG</a:t>
            </a:r>
            <a:endParaRPr lang="nb-NO" sz="3600" b="1" dirty="0">
              <a:solidFill>
                <a:srgbClr val="000000"/>
              </a:solidFill>
              <a:latin typeface="Gantari bold"/>
              <a:cs typeface="Aldhabi" panose="01000000000000000000" pitchFamily="2" charset="-78"/>
            </a:endParaRPr>
          </a:p>
          <a:p>
            <a:pPr rtl="0">
              <a:spcBef>
                <a:spcPts val="0"/>
              </a:spcBef>
              <a:spcAft>
                <a:spcPts val="600"/>
              </a:spcAft>
            </a:pPr>
            <a:r>
              <a:rPr lang="nb-NO" sz="2000" dirty="0">
                <a:solidFill>
                  <a:srgbClr val="000000"/>
                </a:solidFill>
                <a:latin typeface="Gantari"/>
                <a:cs typeface="Aldhabi" panose="01000000000000000000" pitchFamily="2" charset="-78"/>
              </a:rPr>
              <a:t>Ungdom kjenner ungdom best. </a:t>
            </a:r>
          </a:p>
          <a:p>
            <a:pPr rtl="0">
              <a:spcBef>
                <a:spcPts val="0"/>
              </a:spcBef>
              <a:spcAft>
                <a:spcPts val="600"/>
              </a:spcAft>
            </a:pPr>
            <a:endParaRPr lang="nb-NO" sz="2000" b="1" i="0" u="none" strike="noStrike" dirty="0">
              <a:solidFill>
                <a:srgbClr val="000000"/>
              </a:solidFill>
              <a:effectLst/>
              <a:latin typeface="Gantari"/>
              <a:cs typeface="Aldhabi" panose="01000000000000000000" pitchFamily="2" charset="-78"/>
            </a:endParaRPr>
          </a:p>
          <a:p>
            <a:pPr rtl="0">
              <a:spcBef>
                <a:spcPts val="0"/>
              </a:spcBef>
              <a:spcAft>
                <a:spcPts val="600"/>
              </a:spcAft>
            </a:pPr>
            <a:r>
              <a:rPr lang="nb-NO" sz="2000" b="1" i="0" u="none" strike="noStrike" dirty="0" err="1">
                <a:solidFill>
                  <a:srgbClr val="000000"/>
                </a:solidFill>
                <a:effectLst/>
                <a:latin typeface="Gantari"/>
                <a:cs typeface="Aldhabi" panose="01000000000000000000" pitchFamily="2" charset="-78"/>
              </a:rPr>
              <a:t>Juvente</a:t>
            </a:r>
            <a:r>
              <a:rPr lang="nb-NO" sz="2000" b="1" i="0" u="none" strike="noStrike" dirty="0">
                <a:solidFill>
                  <a:srgbClr val="000000"/>
                </a:solidFill>
                <a:effectLst/>
                <a:latin typeface="Gantari"/>
                <a:cs typeface="Aldhabi" panose="01000000000000000000" pitchFamily="2" charset="-78"/>
              </a:rPr>
              <a:t> skal: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Lærer opp ungdom som vil bygge lederkompetanse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Viser at det å være rusfri er kult og trygt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Lager prosjekter som passer ungdoms hverdag og språk</a:t>
            </a:r>
          </a:p>
          <a:p>
            <a:pPr rtl="0">
              <a:spcBef>
                <a:spcPts val="0"/>
              </a:spcBef>
              <a:spcAft>
                <a:spcPts val="600"/>
              </a:spcAft>
            </a:pPr>
            <a:endParaRPr lang="nb-NO" sz="2000" b="1" dirty="0">
              <a:effectLst/>
              <a:latin typeface="Gantari"/>
              <a:cs typeface="Aldhabi" panose="01000000000000000000" pitchFamily="2" charset="-78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3343265-3A03-EAAC-89C3-AA126F539552}"/>
              </a:ext>
            </a:extLst>
          </p:cNvPr>
          <p:cNvSpPr/>
          <p:nvPr/>
        </p:nvSpPr>
        <p:spPr>
          <a:xfrm rot="466961">
            <a:off x="26458" y="-477875"/>
            <a:ext cx="3208485" cy="7275876"/>
          </a:xfrm>
          <a:prstGeom prst="rect">
            <a:avLst/>
          </a:prstGeom>
          <a:solidFill>
            <a:srgbClr val="E6DE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7" name="Picture 2" descr="Et bilde som inneholder Grafikk, kunst&#10;&#10;Automatisk generert beskrivelse">
            <a:extLst>
              <a:ext uri="{FF2B5EF4-FFF2-40B4-BE49-F238E27FC236}">
                <a16:creationId xmlns:a16="http://schemas.microsoft.com/office/drawing/2014/main" id="{93AA8A24-5633-EA5A-C369-45739FCA5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717" y="1567920"/>
            <a:ext cx="1815985" cy="2814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Sylinder 1">
            <a:extLst>
              <a:ext uri="{FF2B5EF4-FFF2-40B4-BE49-F238E27FC236}">
                <a16:creationId xmlns:a16="http://schemas.microsoft.com/office/drawing/2014/main" id="{A32D2D64-C7FC-699A-FC39-46B92995786C}"/>
              </a:ext>
            </a:extLst>
          </p:cNvPr>
          <p:cNvSpPr txBox="1"/>
          <p:nvPr/>
        </p:nvSpPr>
        <p:spPr>
          <a:xfrm>
            <a:off x="215052" y="2375232"/>
            <a:ext cx="2920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>
                <a:latin typeface="Gantari bold"/>
                <a:ea typeface="ADLaM Display" panose="020F0502020204030204" pitchFamily="2" charset="0"/>
                <a:cs typeface="Aldhabi" panose="01000000000000000000" pitchFamily="2" charset="-78"/>
              </a:rPr>
              <a:t>VIRKEMIDDEL</a:t>
            </a:r>
          </a:p>
        </p:txBody>
      </p:sp>
      <p:pic>
        <p:nvPicPr>
          <p:cNvPr id="4" name="Bilde 3" descr="Et bilde som inneholder Font, Grafikk, logo, grafisk design&#10;&#10;KI-generert innhold kan være feil.">
            <a:extLst>
              <a:ext uri="{FF2B5EF4-FFF2-40B4-BE49-F238E27FC236}">
                <a16:creationId xmlns:a16="http://schemas.microsoft.com/office/drawing/2014/main" id="{831A2159-A1A3-BD90-7C5A-45F2DBCD8D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2354" y="6059791"/>
            <a:ext cx="2245743" cy="679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928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53AD4DB5-8FFE-7003-4D67-830EB2D4841E}"/>
              </a:ext>
            </a:extLst>
          </p:cNvPr>
          <p:cNvSpPr/>
          <p:nvPr/>
        </p:nvSpPr>
        <p:spPr>
          <a:xfrm rot="466961">
            <a:off x="28293" y="-504851"/>
            <a:ext cx="2810057" cy="7275876"/>
          </a:xfrm>
          <a:prstGeom prst="rect">
            <a:avLst/>
          </a:prstGeom>
          <a:solidFill>
            <a:srgbClr val="E6DE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Picture 2" descr="Et bilde som inneholder Grafikk, kunst&#10;&#10;Automatisk generert beskrivelse">
            <a:extLst>
              <a:ext uri="{FF2B5EF4-FFF2-40B4-BE49-F238E27FC236}">
                <a16:creationId xmlns:a16="http://schemas.microsoft.com/office/drawing/2014/main" id="{017A5024-C433-BC6E-2AC9-ABCA8F118A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43281">
            <a:off x="4671219" y="376927"/>
            <a:ext cx="972732" cy="151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kstSylinder 10">
            <a:extLst>
              <a:ext uri="{FF2B5EF4-FFF2-40B4-BE49-F238E27FC236}">
                <a16:creationId xmlns:a16="http://schemas.microsoft.com/office/drawing/2014/main" id="{7A2D63D8-3A27-C240-C8CA-5E292A17B12C}"/>
              </a:ext>
            </a:extLst>
          </p:cNvPr>
          <p:cNvSpPr txBox="1"/>
          <p:nvPr/>
        </p:nvSpPr>
        <p:spPr>
          <a:xfrm>
            <a:off x="3774580" y="789737"/>
            <a:ext cx="1732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rgbClr val="0B3E3F"/>
                </a:solidFill>
                <a:latin typeface="Gantari bold"/>
                <a:ea typeface="ADLaM Display" panose="020F0502020204030204" pitchFamily="2" charset="0"/>
                <a:cs typeface="Aldhabi" panose="01000000000000000000" pitchFamily="2" charset="-78"/>
              </a:rPr>
              <a:t>STRATEGI</a:t>
            </a:r>
          </a:p>
        </p:txBody>
      </p:sp>
      <p:pic>
        <p:nvPicPr>
          <p:cNvPr id="12" name="Bilde 11" descr="Et bilde som inneholder Font, Grafikk, logo, grafisk design&#10;&#10;KI-generert innhold kan være feil.">
            <a:extLst>
              <a:ext uri="{FF2B5EF4-FFF2-40B4-BE49-F238E27FC236}">
                <a16:creationId xmlns:a16="http://schemas.microsoft.com/office/drawing/2014/main" id="{D5374AF8-16E8-4D85-4EBA-A662C39FF1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2354" y="6059791"/>
            <a:ext cx="2245743" cy="679103"/>
          </a:xfrm>
          <a:prstGeom prst="rect">
            <a:avLst/>
          </a:prstGeom>
        </p:spPr>
      </p:pic>
      <p:sp>
        <p:nvSpPr>
          <p:cNvPr id="8" name="TekstSylinder 7">
            <a:extLst>
              <a:ext uri="{FF2B5EF4-FFF2-40B4-BE49-F238E27FC236}">
                <a16:creationId xmlns:a16="http://schemas.microsoft.com/office/drawing/2014/main" id="{29A44C60-127B-C76B-D9EC-9A6C8DC914AB}"/>
              </a:ext>
            </a:extLst>
          </p:cNvPr>
          <p:cNvSpPr txBox="1"/>
          <p:nvPr/>
        </p:nvSpPr>
        <p:spPr>
          <a:xfrm>
            <a:off x="3774580" y="2033413"/>
            <a:ext cx="632368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nb-NO" dirty="0"/>
              <a:t>En strategi er en slags </a:t>
            </a:r>
            <a:r>
              <a:rPr lang="nb-NO" b="1" dirty="0"/>
              <a:t>plan</a:t>
            </a:r>
            <a:r>
              <a:rPr lang="nb-NO" dirty="0"/>
              <a:t> for hvordan vi skal nå målene våre.</a:t>
            </a:r>
          </a:p>
          <a:p>
            <a:pPr>
              <a:buNone/>
            </a:pPr>
            <a:endParaRPr lang="nb-NO" dirty="0"/>
          </a:p>
          <a:p>
            <a:r>
              <a:rPr lang="nb-NO" dirty="0"/>
              <a:t>Tenk på det som en </a:t>
            </a:r>
            <a:r>
              <a:rPr lang="nb-NO" b="1" dirty="0"/>
              <a:t>veikart</a:t>
            </a:r>
            <a:r>
              <a:rPr lang="nb-NO" dirty="0"/>
              <a:t>:</a:t>
            </a:r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Hvor vil vi?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Hvorfor vil vi dit?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Og hvordan kommer vi oss dit?</a:t>
            </a:r>
          </a:p>
          <a:p>
            <a:endParaRPr lang="nb-NO" dirty="0"/>
          </a:p>
          <a:p>
            <a:r>
              <a:rPr lang="nb-NO" dirty="0"/>
              <a:t>For </a:t>
            </a:r>
            <a:r>
              <a:rPr lang="nb-NO" dirty="0" err="1"/>
              <a:t>Juvente</a:t>
            </a:r>
            <a:r>
              <a:rPr lang="nb-NO" dirty="0"/>
              <a:t> handler strategien om hvordan vi kan gjøre verden litt bedre – uten rusproblemer – ved å bruke det vi er gode på: kunnskap, fellesskap og ungdoms engasjement.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id="{B7F45186-9160-9458-BE1B-CC4A77859B8F}"/>
              </a:ext>
            </a:extLst>
          </p:cNvPr>
          <p:cNvSpPr txBox="1"/>
          <p:nvPr/>
        </p:nvSpPr>
        <p:spPr>
          <a:xfrm>
            <a:off x="5790370" y="866681"/>
            <a:ext cx="2292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/>
              <a:t>Hva er det egentlig? </a:t>
            </a:r>
          </a:p>
        </p:txBody>
      </p:sp>
    </p:spTree>
    <p:extLst>
      <p:ext uri="{BB962C8B-B14F-4D97-AF65-F5344CB8AC3E}">
        <p14:creationId xmlns:p14="http://schemas.microsoft.com/office/powerpoint/2010/main" val="1461546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1E5BB9-CD0D-7486-72BF-B8DC09C338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CC6EBC31-F2EB-C13B-532B-6C4151085545}"/>
              </a:ext>
            </a:extLst>
          </p:cNvPr>
          <p:cNvSpPr txBox="1"/>
          <p:nvPr/>
        </p:nvSpPr>
        <p:spPr>
          <a:xfrm>
            <a:off x="5700622" y="2934850"/>
            <a:ext cx="5686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0" i="0" u="none" strike="noStrike" dirty="0">
                <a:solidFill>
                  <a:srgbClr val="0D0C0C"/>
                </a:solidFill>
                <a:effectLst/>
                <a:latin typeface="Gantari"/>
                <a:cs typeface="Aldhabi" panose="01000000000000000000" pitchFamily="2" charset="-78"/>
              </a:rPr>
              <a:t>En </a:t>
            </a:r>
            <a:r>
              <a:rPr lang="nb-NO" sz="2000" dirty="0">
                <a:solidFill>
                  <a:srgbClr val="0D0C0C"/>
                </a:solidFill>
                <a:latin typeface="Gantari"/>
                <a:cs typeface="Aldhabi" panose="01000000000000000000" pitchFamily="2" charset="-78"/>
              </a:rPr>
              <a:t>verden der rus ikke skaper problemer</a:t>
            </a:r>
            <a:r>
              <a:rPr lang="nb-NO" sz="2000" b="0" i="0" u="none" strike="noStrike" dirty="0">
                <a:solidFill>
                  <a:srgbClr val="0D0C0C"/>
                </a:solidFill>
                <a:effectLst/>
                <a:latin typeface="Gantari"/>
                <a:cs typeface="Aldhabi" panose="01000000000000000000" pitchFamily="2" charset="-78"/>
              </a:rPr>
              <a:t>, ledet av ungdom.</a:t>
            </a:r>
            <a:endParaRPr lang="nb-NO" sz="2000" dirty="0">
              <a:solidFill>
                <a:srgbClr val="0D0C0C"/>
              </a:solidFill>
              <a:latin typeface="Gantari"/>
              <a:cs typeface="Aldhabi" panose="01000000000000000000" pitchFamily="2" charset="-78"/>
            </a:endParaRP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83D0A55E-0A2B-9D98-4210-CAF853C789A3}"/>
              </a:ext>
            </a:extLst>
          </p:cNvPr>
          <p:cNvSpPr txBox="1"/>
          <p:nvPr/>
        </p:nvSpPr>
        <p:spPr>
          <a:xfrm>
            <a:off x="3860623" y="2939213"/>
            <a:ext cx="1348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rgbClr val="0B3E3F"/>
                </a:solidFill>
                <a:latin typeface="Gantari bold"/>
                <a:ea typeface="ADLaM Display" panose="020F0502020204030204" pitchFamily="2" charset="0"/>
                <a:cs typeface="Aldhabi" panose="01000000000000000000" pitchFamily="2" charset="-78"/>
              </a:rPr>
              <a:t>VISJON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583382BB-F776-8AA1-8275-85DD3BC38937}"/>
              </a:ext>
            </a:extLst>
          </p:cNvPr>
          <p:cNvSpPr txBox="1"/>
          <p:nvPr/>
        </p:nvSpPr>
        <p:spPr>
          <a:xfrm>
            <a:off x="3774580" y="5116400"/>
            <a:ext cx="1732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rgbClr val="0B3E3F"/>
                </a:solidFill>
                <a:latin typeface="Gantari bold"/>
                <a:ea typeface="ADLaM Display" panose="020F0502020204030204" pitchFamily="2" charset="0"/>
                <a:cs typeface="Aldhabi" panose="01000000000000000000" pitchFamily="2" charset="-78"/>
              </a:rPr>
              <a:t>OPPDRAG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47EDB8FC-956F-0947-8454-C34DA96E786B}"/>
              </a:ext>
            </a:extLst>
          </p:cNvPr>
          <p:cNvSpPr txBox="1"/>
          <p:nvPr/>
        </p:nvSpPr>
        <p:spPr>
          <a:xfrm>
            <a:off x="5696177" y="4834545"/>
            <a:ext cx="58028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nb-NO" sz="2000" dirty="0">
                <a:solidFill>
                  <a:srgbClr val="0D0C0C"/>
                </a:solidFill>
                <a:latin typeface="Gantari"/>
                <a:cs typeface="Aldhabi" panose="01000000000000000000" pitchFamily="2" charset="-78"/>
              </a:rPr>
              <a:t>Vi styrker og engasjerer ungdom til å  lede arbeidet mot en verden fri for rusproblemer – gjennom kunnskap, fellesskap og påvirkningskraft.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18E8799-4AA3-EBFD-3D85-FE0B83A1E18D}"/>
              </a:ext>
            </a:extLst>
          </p:cNvPr>
          <p:cNvSpPr/>
          <p:nvPr/>
        </p:nvSpPr>
        <p:spPr>
          <a:xfrm rot="466961">
            <a:off x="28293" y="-504851"/>
            <a:ext cx="2810057" cy="7275876"/>
          </a:xfrm>
          <a:prstGeom prst="rect">
            <a:avLst/>
          </a:prstGeom>
          <a:solidFill>
            <a:srgbClr val="E6DE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Picture 2" descr="Et bilde som inneholder Grafikk, kunst&#10;&#10;Automatisk generert beskrivelse">
            <a:extLst>
              <a:ext uri="{FF2B5EF4-FFF2-40B4-BE49-F238E27FC236}">
                <a16:creationId xmlns:a16="http://schemas.microsoft.com/office/drawing/2014/main" id="{19D9D05B-B1F3-9A1B-01C3-ABDFD372A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43281">
            <a:off x="4439544" y="388829"/>
            <a:ext cx="972732" cy="151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kstSylinder 9">
            <a:extLst>
              <a:ext uri="{FF2B5EF4-FFF2-40B4-BE49-F238E27FC236}">
                <a16:creationId xmlns:a16="http://schemas.microsoft.com/office/drawing/2014/main" id="{4ED63C43-1CC3-A2A6-B9B4-B61B3A32CB9B}"/>
              </a:ext>
            </a:extLst>
          </p:cNvPr>
          <p:cNvSpPr txBox="1"/>
          <p:nvPr/>
        </p:nvSpPr>
        <p:spPr>
          <a:xfrm>
            <a:off x="5696177" y="703060"/>
            <a:ext cx="5164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err="1">
                <a:solidFill>
                  <a:srgbClr val="0D0C0C"/>
                </a:solidFill>
                <a:latin typeface="Gantari"/>
                <a:cs typeface="Aldhabi" panose="01000000000000000000" pitchFamily="2" charset="-78"/>
              </a:rPr>
              <a:t>Juvente</a:t>
            </a:r>
            <a:r>
              <a:rPr lang="nb-NO" sz="2000" dirty="0">
                <a:solidFill>
                  <a:srgbClr val="0D0C0C"/>
                </a:solidFill>
                <a:latin typeface="Gantari"/>
                <a:cs typeface="Aldhabi" panose="01000000000000000000" pitchFamily="2" charset="-78"/>
              </a:rPr>
              <a:t> skal være en kunnskapsformidler og pådriver innen ansvarlig ruspolitikk for ungdom.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7BF077A2-AE5C-76B2-BD04-3C81DEA28A17}"/>
              </a:ext>
            </a:extLst>
          </p:cNvPr>
          <p:cNvSpPr txBox="1"/>
          <p:nvPr/>
        </p:nvSpPr>
        <p:spPr>
          <a:xfrm>
            <a:off x="3774580" y="789737"/>
            <a:ext cx="1520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rgbClr val="0B3E3F"/>
                </a:solidFill>
                <a:latin typeface="Gantari bold"/>
                <a:ea typeface="ADLaM Display" panose="020F0502020204030204" pitchFamily="2" charset="0"/>
                <a:cs typeface="Aldhabi" panose="01000000000000000000" pitchFamily="2" charset="-78"/>
              </a:rPr>
              <a:t>FORMÅL</a:t>
            </a:r>
          </a:p>
        </p:txBody>
      </p:sp>
      <p:pic>
        <p:nvPicPr>
          <p:cNvPr id="12" name="Bilde 11" descr="Et bilde som inneholder Font, Grafikk, logo, grafisk design&#10;&#10;KI-generert innhold kan være feil.">
            <a:extLst>
              <a:ext uri="{FF2B5EF4-FFF2-40B4-BE49-F238E27FC236}">
                <a16:creationId xmlns:a16="http://schemas.microsoft.com/office/drawing/2014/main" id="{2DD0FC72-920C-54DC-34CB-7F5089261C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2354" y="6059791"/>
            <a:ext cx="2245743" cy="679103"/>
          </a:xfrm>
          <a:prstGeom prst="rect">
            <a:avLst/>
          </a:prstGeom>
        </p:spPr>
      </p:pic>
      <p:pic>
        <p:nvPicPr>
          <p:cNvPr id="13" name="Picture 2" descr="Et bilde som inneholder Grafikk, kunst&#10;&#10;Automatisk generert beskrivelse">
            <a:extLst>
              <a:ext uri="{FF2B5EF4-FFF2-40B4-BE49-F238E27FC236}">
                <a16:creationId xmlns:a16="http://schemas.microsoft.com/office/drawing/2014/main" id="{8E5CB660-53FA-B61B-DACA-425BAD6AD0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43281">
            <a:off x="4521137" y="2506598"/>
            <a:ext cx="972732" cy="151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Et bilde som inneholder Grafikk, kunst&#10;&#10;Automatisk generert beskrivelse">
            <a:extLst>
              <a:ext uri="{FF2B5EF4-FFF2-40B4-BE49-F238E27FC236}">
                <a16:creationId xmlns:a16="http://schemas.microsoft.com/office/drawing/2014/main" id="{AC6D91D6-F87C-5C6E-32DA-837E524FE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43281">
            <a:off x="4598775" y="4724586"/>
            <a:ext cx="972732" cy="151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2944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Bilde 16" descr="Et bilde som inneholder tekst, Barnekunst, sirkel&#10;&#10;KI-generert innhold kan være feil.">
            <a:extLst>
              <a:ext uri="{FF2B5EF4-FFF2-40B4-BE49-F238E27FC236}">
                <a16:creationId xmlns:a16="http://schemas.microsoft.com/office/drawing/2014/main" id="{25B12E9D-1BFE-6B88-1CFA-8FB14B5F11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4" r="78872"/>
          <a:stretch/>
        </p:blipFill>
        <p:spPr>
          <a:xfrm>
            <a:off x="3443127" y="258255"/>
            <a:ext cx="1946414" cy="2204292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53AD4DB5-8FFE-7003-4D67-830EB2D4841E}"/>
              </a:ext>
            </a:extLst>
          </p:cNvPr>
          <p:cNvSpPr/>
          <p:nvPr/>
        </p:nvSpPr>
        <p:spPr>
          <a:xfrm rot="466961">
            <a:off x="28293" y="-504851"/>
            <a:ext cx="2810057" cy="7275876"/>
          </a:xfrm>
          <a:prstGeom prst="rect">
            <a:avLst/>
          </a:prstGeom>
          <a:solidFill>
            <a:srgbClr val="E6DE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26" name="Picture 2" descr="Et bilde som inneholder Grafikk, kunst&#10;&#10;Automatisk generert beskrivelse">
            <a:extLst>
              <a:ext uri="{FF2B5EF4-FFF2-40B4-BE49-F238E27FC236}">
                <a16:creationId xmlns:a16="http://schemas.microsoft.com/office/drawing/2014/main" id="{CB48C49D-AF74-ECD2-E8D5-864920A721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008" y="1274622"/>
            <a:ext cx="1815985" cy="2814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110CFC2C-7F54-A927-B4AE-971512F724D1}"/>
              </a:ext>
            </a:extLst>
          </p:cNvPr>
          <p:cNvSpPr txBox="1"/>
          <p:nvPr/>
        </p:nvSpPr>
        <p:spPr>
          <a:xfrm>
            <a:off x="384049" y="2097236"/>
            <a:ext cx="1984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>
                <a:solidFill>
                  <a:srgbClr val="0D0C0C"/>
                </a:solidFill>
                <a:latin typeface="Gantari bold"/>
                <a:ea typeface="ADLaM Display" panose="020F0502020204030204" pitchFamily="2" charset="0"/>
                <a:cs typeface="Aldhabi" panose="01000000000000000000" pitchFamily="2" charset="-78"/>
              </a:rPr>
              <a:t>VERDIER</a:t>
            </a:r>
          </a:p>
        </p:txBody>
      </p:sp>
      <p:pic>
        <p:nvPicPr>
          <p:cNvPr id="15" name="Bilde 14" descr="Et bilde som inneholder tekst, Barnekunst, sirkel&#10;&#10;KI-generert innhold kan være feil.">
            <a:extLst>
              <a:ext uri="{FF2B5EF4-FFF2-40B4-BE49-F238E27FC236}">
                <a16:creationId xmlns:a16="http://schemas.microsoft.com/office/drawing/2014/main" id="{90AA35D5-CF55-9857-A80B-F134FC78EF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55" r="43324"/>
          <a:stretch/>
        </p:blipFill>
        <p:spPr>
          <a:xfrm>
            <a:off x="3408623" y="2426837"/>
            <a:ext cx="2016265" cy="2204292"/>
          </a:xfrm>
          <a:prstGeom prst="rect">
            <a:avLst/>
          </a:prstGeom>
        </p:spPr>
      </p:pic>
      <p:sp>
        <p:nvSpPr>
          <p:cNvPr id="20" name="TekstSylinder 19">
            <a:extLst>
              <a:ext uri="{FF2B5EF4-FFF2-40B4-BE49-F238E27FC236}">
                <a16:creationId xmlns:a16="http://schemas.microsoft.com/office/drawing/2014/main" id="{6F9B8FA9-E13D-6EF0-6073-CBAA6FAC440C}"/>
              </a:ext>
            </a:extLst>
          </p:cNvPr>
          <p:cNvSpPr txBox="1"/>
          <p:nvPr/>
        </p:nvSpPr>
        <p:spPr>
          <a:xfrm>
            <a:off x="5595357" y="743508"/>
            <a:ext cx="621921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2000" b="1" dirty="0"/>
              <a:t>Vi heier på ungdom</a:t>
            </a:r>
            <a:r>
              <a:rPr lang="nb-NO" sz="2000" dirty="0"/>
              <a:t>: Du kan, du tør og du får prøve – vi vokser sammen.</a:t>
            </a:r>
            <a:endParaRPr lang="nb-NO" sz="2000" dirty="0">
              <a:solidFill>
                <a:srgbClr val="0D0C0C"/>
              </a:solidFill>
              <a:latin typeface="Gantari"/>
              <a:cs typeface="Aldhabi" panose="01000000000000000000" pitchFamily="2" charset="-78"/>
            </a:endParaRPr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32616C78-5703-904C-7245-15AC0EDEC71B}"/>
              </a:ext>
            </a:extLst>
          </p:cNvPr>
          <p:cNvSpPr txBox="1"/>
          <p:nvPr/>
        </p:nvSpPr>
        <p:spPr>
          <a:xfrm>
            <a:off x="5595357" y="2763938"/>
            <a:ext cx="6369050" cy="1118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nb-NO" sz="2000" b="1" dirty="0"/>
              <a:t>Vi bruker fakta</a:t>
            </a:r>
            <a:r>
              <a:rPr lang="nb-NO" sz="2000" dirty="0"/>
              <a:t>: Vi blander forskning og erfaring for å gjøre en forskjell.</a:t>
            </a:r>
          </a:p>
          <a:p>
            <a:pPr rtl="0">
              <a:spcBef>
                <a:spcPts val="0"/>
              </a:spcBef>
              <a:spcAft>
                <a:spcPts val="800"/>
              </a:spcAft>
            </a:pPr>
            <a:endParaRPr lang="nb-NO" sz="2000" b="0" dirty="0">
              <a:solidFill>
                <a:srgbClr val="0D0C0C"/>
              </a:solidFill>
              <a:effectLst/>
              <a:latin typeface="Gantari"/>
              <a:cs typeface="Aldhabi" panose="01000000000000000000" pitchFamily="2" charset="-78"/>
            </a:endParaRPr>
          </a:p>
        </p:txBody>
      </p:sp>
      <p:pic>
        <p:nvPicPr>
          <p:cNvPr id="13" name="Bilde 12" descr="Et bilde som inneholder tekst, Barnekunst, sirkel&#10;&#10;KI-generert innhold kan være feil.">
            <a:extLst>
              <a:ext uri="{FF2B5EF4-FFF2-40B4-BE49-F238E27FC236}">
                <a16:creationId xmlns:a16="http://schemas.microsoft.com/office/drawing/2014/main" id="{7D293AB1-AD0B-25E2-E8AD-C8ACE5BBCD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578" t="7874" r="8711"/>
          <a:stretch/>
        </p:blipFill>
        <p:spPr>
          <a:xfrm>
            <a:off x="3419805" y="4833824"/>
            <a:ext cx="1946414" cy="2045248"/>
          </a:xfrm>
          <a:prstGeom prst="rect">
            <a:avLst/>
          </a:prstGeom>
        </p:spPr>
      </p:pic>
      <p:sp>
        <p:nvSpPr>
          <p:cNvPr id="24" name="TekstSylinder 23">
            <a:extLst>
              <a:ext uri="{FF2B5EF4-FFF2-40B4-BE49-F238E27FC236}">
                <a16:creationId xmlns:a16="http://schemas.microsoft.com/office/drawing/2014/main" id="{B01DD9FA-D92D-90E5-7BBB-888674E6B5B1}"/>
              </a:ext>
            </a:extLst>
          </p:cNvPr>
          <p:cNvSpPr txBox="1"/>
          <p:nvPr/>
        </p:nvSpPr>
        <p:spPr>
          <a:xfrm>
            <a:off x="5595357" y="5099300"/>
            <a:ext cx="63690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2000" b="1" dirty="0"/>
              <a:t>Vi står sammen</a:t>
            </a:r>
            <a:r>
              <a:rPr lang="nb-NO" sz="2000" dirty="0"/>
              <a:t>: Her er det plass til alle – vi støtter hverandre i å ta gode valg.</a:t>
            </a:r>
          </a:p>
          <a:p>
            <a:endParaRPr lang="nb-NO" sz="2000" dirty="0">
              <a:solidFill>
                <a:srgbClr val="0D0C0C"/>
              </a:solidFill>
              <a:latin typeface="Gantari"/>
              <a:cs typeface="Aldhabi" panose="01000000000000000000" pitchFamily="2" charset="-78"/>
            </a:endParaRPr>
          </a:p>
        </p:txBody>
      </p:sp>
      <p:pic>
        <p:nvPicPr>
          <p:cNvPr id="2" name="Bilde 1" descr="Et bilde som inneholder Font, Grafikk, logo, grafisk design&#10;&#10;KI-generert innhold kan være feil.">
            <a:extLst>
              <a:ext uri="{FF2B5EF4-FFF2-40B4-BE49-F238E27FC236}">
                <a16:creationId xmlns:a16="http://schemas.microsoft.com/office/drawing/2014/main" id="{2AD6B343-E0C8-2B8F-EB62-62DA034FA7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2354" y="6059791"/>
            <a:ext cx="2245743" cy="679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506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53AD4DB5-8FFE-7003-4D67-830EB2D4841E}"/>
              </a:ext>
            </a:extLst>
          </p:cNvPr>
          <p:cNvSpPr/>
          <p:nvPr/>
        </p:nvSpPr>
        <p:spPr>
          <a:xfrm rot="466961">
            <a:off x="28293" y="-504851"/>
            <a:ext cx="2810057" cy="7275876"/>
          </a:xfrm>
          <a:prstGeom prst="rect">
            <a:avLst/>
          </a:prstGeom>
          <a:solidFill>
            <a:srgbClr val="E6DE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26" name="Picture 2" descr="Et bilde som inneholder Grafikk, kunst&#10;&#10;Automatisk generert beskrivelse">
            <a:extLst>
              <a:ext uri="{FF2B5EF4-FFF2-40B4-BE49-F238E27FC236}">
                <a16:creationId xmlns:a16="http://schemas.microsoft.com/office/drawing/2014/main" id="{CB48C49D-AF74-ECD2-E8D5-864920A721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526" y="1237925"/>
            <a:ext cx="2827192" cy="438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110CFC2C-7F54-A927-B4AE-971512F724D1}"/>
              </a:ext>
            </a:extLst>
          </p:cNvPr>
          <p:cNvSpPr txBox="1"/>
          <p:nvPr/>
        </p:nvSpPr>
        <p:spPr>
          <a:xfrm>
            <a:off x="2770537" y="2626685"/>
            <a:ext cx="3859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b="1" dirty="0">
                <a:latin typeface="Gantari bold"/>
                <a:ea typeface="ADLaM Display" panose="020F0502020204030204" pitchFamily="2" charset="0"/>
                <a:cs typeface="Aldhabi" panose="01000000000000000000" pitchFamily="2" charset="-78"/>
              </a:rPr>
              <a:t>FOKUSOMRÅDER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41F68929-5451-31EC-F924-2CE7E5C53123}"/>
              </a:ext>
            </a:extLst>
          </p:cNvPr>
          <p:cNvSpPr txBox="1"/>
          <p:nvPr/>
        </p:nvSpPr>
        <p:spPr>
          <a:xfrm>
            <a:off x="6290346" y="537885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>
                <a:latin typeface="Gantari bold"/>
                <a:ea typeface="ADLaM Display" panose="020F0502020204030204" pitchFamily="2" charset="0"/>
                <a:cs typeface="Aldhabi" panose="01000000000000000000" pitchFamily="2" charset="-78"/>
              </a:rPr>
              <a:t>RUSPOLITIKK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DD22F0A0-268E-A364-A84F-E1113666D705}"/>
              </a:ext>
            </a:extLst>
          </p:cNvPr>
          <p:cNvSpPr txBox="1"/>
          <p:nvPr/>
        </p:nvSpPr>
        <p:spPr>
          <a:xfrm>
            <a:off x="7894181" y="1882288"/>
            <a:ext cx="3376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>
                <a:latin typeface="Gantari"/>
                <a:ea typeface="ADLaM Display" panose="020F0502020204030204" pitchFamily="2" charset="0"/>
                <a:cs typeface="Aldhabi" panose="01000000000000000000" pitchFamily="2" charset="-78"/>
              </a:rPr>
              <a:t>KOMMUNIKASJON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19706D4-5FB4-0937-FAE6-EB9BBCE59F38}"/>
              </a:ext>
            </a:extLst>
          </p:cNvPr>
          <p:cNvSpPr txBox="1"/>
          <p:nvPr/>
        </p:nvSpPr>
        <p:spPr>
          <a:xfrm>
            <a:off x="7894182" y="3529853"/>
            <a:ext cx="4330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>
                <a:latin typeface="Gantari"/>
                <a:ea typeface="ADLaM Display" panose="020F0502020204030204" pitchFamily="2" charset="0"/>
                <a:cs typeface="Aldhabi" panose="01000000000000000000" pitchFamily="2" charset="-78"/>
              </a:rPr>
              <a:t>BÆREKRAFTIG FRIVILLIGHET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E5E6B85B-B20B-C3BF-1B0B-FE0DC9C81AB0}"/>
              </a:ext>
            </a:extLst>
          </p:cNvPr>
          <p:cNvSpPr txBox="1"/>
          <p:nvPr/>
        </p:nvSpPr>
        <p:spPr>
          <a:xfrm>
            <a:off x="6480595" y="4973744"/>
            <a:ext cx="433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>
                <a:latin typeface="Gantari"/>
                <a:ea typeface="ADLaM Display" panose="020F0502020204030204" pitchFamily="2" charset="0"/>
                <a:cs typeface="Aldhabi" panose="01000000000000000000" pitchFamily="2" charset="-78"/>
              </a:rPr>
              <a:t>ATTRAKTIVE AKTIVITETER</a:t>
            </a:r>
          </a:p>
        </p:txBody>
      </p:sp>
      <p:pic>
        <p:nvPicPr>
          <p:cNvPr id="9" name="Bilde 8" descr="Et bilde som inneholder Font, Grafikk, logo, grafisk design&#10;&#10;KI-generert innhold kan være feil.">
            <a:extLst>
              <a:ext uri="{FF2B5EF4-FFF2-40B4-BE49-F238E27FC236}">
                <a16:creationId xmlns:a16="http://schemas.microsoft.com/office/drawing/2014/main" id="{EC6D49E3-120B-D4F3-A4C2-C9B8F6622C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2354" y="6059791"/>
            <a:ext cx="2245743" cy="679103"/>
          </a:xfrm>
          <a:prstGeom prst="rect">
            <a:avLst/>
          </a:prstGeom>
        </p:spPr>
      </p:pic>
      <p:pic>
        <p:nvPicPr>
          <p:cNvPr id="11" name="Grafikk 10" descr="Foreleser med heldekkende fyll">
            <a:extLst>
              <a:ext uri="{FF2B5EF4-FFF2-40B4-BE49-F238E27FC236}">
                <a16:creationId xmlns:a16="http://schemas.microsoft.com/office/drawing/2014/main" id="{3ABD5F6E-0FDC-8497-7FC6-2330C25C42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66195" y="270166"/>
            <a:ext cx="914400" cy="914400"/>
          </a:xfrm>
          <a:prstGeom prst="rect">
            <a:avLst/>
          </a:prstGeom>
        </p:spPr>
      </p:pic>
      <p:pic>
        <p:nvPicPr>
          <p:cNvPr id="13" name="Grafikk 12" descr="Klassifisering med heldekkende fyll">
            <a:extLst>
              <a:ext uri="{FF2B5EF4-FFF2-40B4-BE49-F238E27FC236}">
                <a16:creationId xmlns:a16="http://schemas.microsoft.com/office/drawing/2014/main" id="{4E9224FB-FCD3-F4B3-4461-4C38ED03B17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081686" y="1694782"/>
            <a:ext cx="914400" cy="914400"/>
          </a:xfrm>
          <a:prstGeom prst="rect">
            <a:avLst/>
          </a:prstGeom>
        </p:spPr>
      </p:pic>
      <p:pic>
        <p:nvPicPr>
          <p:cNvPr id="15" name="Grafikk 14" descr="Bærekraft med heldekkende fyll">
            <a:extLst>
              <a:ext uri="{FF2B5EF4-FFF2-40B4-BE49-F238E27FC236}">
                <a16:creationId xmlns:a16="http://schemas.microsoft.com/office/drawing/2014/main" id="{031AA05A-A1B7-2D93-32B0-A44F59000B2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081686" y="3334263"/>
            <a:ext cx="914400" cy="914400"/>
          </a:xfrm>
          <a:prstGeom prst="rect">
            <a:avLst/>
          </a:prstGeom>
        </p:spPr>
      </p:pic>
      <p:pic>
        <p:nvPicPr>
          <p:cNvPr id="17" name="Grafikk 16" descr="Dansetrinn med heldekkende fyll">
            <a:extLst>
              <a:ext uri="{FF2B5EF4-FFF2-40B4-BE49-F238E27FC236}">
                <a16:creationId xmlns:a16="http://schemas.microsoft.com/office/drawing/2014/main" id="{4D82F70A-A264-5DB2-1A8A-99887FA0238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15839" y="477628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78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4B2AD228-C4F1-A98F-A010-62FA9DDE620C}"/>
              </a:ext>
            </a:extLst>
          </p:cNvPr>
          <p:cNvSpPr/>
          <p:nvPr/>
        </p:nvSpPr>
        <p:spPr>
          <a:xfrm rot="466961">
            <a:off x="26458" y="-477875"/>
            <a:ext cx="3208485" cy="7275876"/>
          </a:xfrm>
          <a:prstGeom prst="rect">
            <a:avLst/>
          </a:prstGeom>
          <a:solidFill>
            <a:srgbClr val="E6DE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C6A2B8AC-2575-B992-034F-376214B8CD7B}"/>
              </a:ext>
            </a:extLst>
          </p:cNvPr>
          <p:cNvSpPr txBox="1"/>
          <p:nvPr/>
        </p:nvSpPr>
        <p:spPr>
          <a:xfrm>
            <a:off x="4016226" y="944071"/>
            <a:ext cx="7582619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nb-NO" sz="2400" b="0" i="0" u="none" strike="noStrike" dirty="0">
                <a:solidFill>
                  <a:srgbClr val="2F5496"/>
                </a:solidFill>
                <a:effectLst/>
                <a:latin typeface="Aldhabi" panose="01000000000000000000" pitchFamily="2" charset="-78"/>
                <a:cs typeface="Aldhabi" panose="01000000000000000000" pitchFamily="2" charset="-78"/>
              </a:rPr>
              <a:t> </a:t>
            </a:r>
            <a:r>
              <a:rPr lang="nb-NO" sz="3600" b="1" dirty="0">
                <a:solidFill>
                  <a:srgbClr val="000000"/>
                </a:solidFill>
                <a:latin typeface="Gantari"/>
                <a:cs typeface="Aldhabi" panose="01000000000000000000" pitchFamily="2" charset="-78"/>
              </a:rPr>
              <a:t>RUSPOLITIKK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nb-NO" sz="2000" dirty="0"/>
              <a:t>Vi vil ha en politikk som stopper rusproblemer før de starter.</a:t>
            </a:r>
          </a:p>
          <a:p>
            <a:pPr rtl="0">
              <a:spcBef>
                <a:spcPts val="1200"/>
              </a:spcBef>
              <a:spcAft>
                <a:spcPts val="600"/>
              </a:spcAft>
            </a:pPr>
            <a:r>
              <a:rPr lang="nb-NO" sz="2000" b="1" dirty="0">
                <a:solidFill>
                  <a:srgbClr val="000000"/>
                </a:solidFill>
                <a:latin typeface="Gantari"/>
                <a:cs typeface="Aldhabi" panose="01000000000000000000" pitchFamily="2" charset="-78"/>
              </a:rPr>
              <a:t>Vi jobber for</a:t>
            </a:r>
            <a:r>
              <a:rPr lang="nb-NO" sz="2000" b="1" i="0" u="none" strike="noStrike" dirty="0">
                <a:solidFill>
                  <a:srgbClr val="000000"/>
                </a:solidFill>
                <a:effectLst/>
                <a:latin typeface="Gantari"/>
                <a:cs typeface="Aldhabi" panose="01000000000000000000" pitchFamily="2" charset="-78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Vi vil påvirke politikken slik at det blir lettere å velge rusfritt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Snakke høyt om hvorfor forebygging er viktig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Gi ungdom en stemme i politikken – vi er fremtiden. Derfor er det viktig at også vår stemme høres. </a:t>
            </a:r>
          </a:p>
          <a:p>
            <a:pPr rtl="0">
              <a:spcBef>
                <a:spcPts val="1200"/>
              </a:spcBef>
              <a:spcAft>
                <a:spcPts val="600"/>
              </a:spcAft>
            </a:pPr>
            <a:endParaRPr lang="nb-NO" sz="2000" b="1" i="0" u="none" strike="noStrike" dirty="0">
              <a:solidFill>
                <a:srgbClr val="000000"/>
              </a:solidFill>
              <a:effectLst/>
              <a:latin typeface="Gantari"/>
              <a:cs typeface="Aldhabi" panose="01000000000000000000" pitchFamily="2" charset="-78"/>
            </a:endParaRPr>
          </a:p>
        </p:txBody>
      </p:sp>
      <p:pic>
        <p:nvPicPr>
          <p:cNvPr id="2" name="Bilde 1" descr="Et bilde som inneholder Font, Grafikk, logo, grafisk design&#10;&#10;KI-generert innhold kan være feil.">
            <a:extLst>
              <a:ext uri="{FF2B5EF4-FFF2-40B4-BE49-F238E27FC236}">
                <a16:creationId xmlns:a16="http://schemas.microsoft.com/office/drawing/2014/main" id="{5B5CC79C-ECE2-7910-BCC1-626846C23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2354" y="6059791"/>
            <a:ext cx="2245743" cy="679103"/>
          </a:xfrm>
          <a:prstGeom prst="rect">
            <a:avLst/>
          </a:prstGeom>
        </p:spPr>
      </p:pic>
      <p:pic>
        <p:nvPicPr>
          <p:cNvPr id="8" name="Grafikk 7" descr="Foreleser med heldekkende fyll">
            <a:extLst>
              <a:ext uri="{FF2B5EF4-FFF2-40B4-BE49-F238E27FC236}">
                <a16:creationId xmlns:a16="http://schemas.microsoft.com/office/drawing/2014/main" id="{2913AB88-DAB5-6D4D-62DE-19E11EC76C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9432" y="2372264"/>
            <a:ext cx="1647646" cy="164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541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A39D9ADA-C949-52D0-83C1-F676A9D01FE6}"/>
              </a:ext>
            </a:extLst>
          </p:cNvPr>
          <p:cNvSpPr txBox="1"/>
          <p:nvPr/>
        </p:nvSpPr>
        <p:spPr>
          <a:xfrm>
            <a:off x="4166558" y="1038891"/>
            <a:ext cx="7522234" cy="36522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800"/>
              </a:spcBef>
              <a:spcAft>
                <a:spcPts val="400"/>
              </a:spcAft>
            </a:pPr>
            <a:r>
              <a:rPr lang="nb-NO" sz="3600" b="1" dirty="0">
                <a:latin typeface="Gantari"/>
                <a:ea typeface="ADLaM Display" panose="020F0502020204030204" pitchFamily="2" charset="0"/>
                <a:cs typeface="Aldhabi" panose="01000000000000000000" pitchFamily="2" charset="-78"/>
              </a:rPr>
              <a:t>KOMMUNIKASJON</a:t>
            </a:r>
            <a:endParaRPr lang="nb-NO" sz="3600" b="1" dirty="0">
              <a:effectLst/>
              <a:latin typeface="Gantari"/>
              <a:cs typeface="Aldhabi" panose="01000000000000000000" pitchFamily="2" charset="-78"/>
            </a:endParaRPr>
          </a:p>
          <a:p>
            <a:r>
              <a:rPr lang="nb-NO" sz="2400" dirty="0"/>
              <a:t>Vi snakker så ungdom hører etter.</a:t>
            </a:r>
          </a:p>
          <a:p>
            <a:endParaRPr lang="nb-NO" sz="2400" dirty="0"/>
          </a:p>
          <a:p>
            <a:r>
              <a:rPr lang="nb-NO" sz="2400" dirty="0"/>
              <a:t>Vi vil: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Være tydelige og ekte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Bruke de kanalene ungdom bruker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Vise at fellesskap, rusfrihet og god politikk henger sammen</a:t>
            </a:r>
          </a:p>
          <a:p>
            <a:endParaRPr lang="nb-NO" sz="24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C67722A5-0688-E743-D73C-07160BA2FB14}"/>
              </a:ext>
            </a:extLst>
          </p:cNvPr>
          <p:cNvSpPr/>
          <p:nvPr/>
        </p:nvSpPr>
        <p:spPr>
          <a:xfrm rot="466961">
            <a:off x="26458" y="-477875"/>
            <a:ext cx="3208485" cy="7275876"/>
          </a:xfrm>
          <a:prstGeom prst="rect">
            <a:avLst/>
          </a:prstGeom>
          <a:solidFill>
            <a:srgbClr val="E6DE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2" name="Bilde 1" descr="Et bilde som inneholder Font, Grafikk, logo, grafisk design&#10;&#10;KI-generert innhold kan være feil.">
            <a:extLst>
              <a:ext uri="{FF2B5EF4-FFF2-40B4-BE49-F238E27FC236}">
                <a16:creationId xmlns:a16="http://schemas.microsoft.com/office/drawing/2014/main" id="{88AD3BFE-29BD-F1EA-BAAF-495B0B8602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2354" y="6059791"/>
            <a:ext cx="2245743" cy="679103"/>
          </a:xfrm>
          <a:prstGeom prst="rect">
            <a:avLst/>
          </a:prstGeom>
        </p:spPr>
      </p:pic>
      <p:pic>
        <p:nvPicPr>
          <p:cNvPr id="3" name="Grafikk 2" descr="Klassifisering med heldekkende fyll">
            <a:extLst>
              <a:ext uri="{FF2B5EF4-FFF2-40B4-BE49-F238E27FC236}">
                <a16:creationId xmlns:a16="http://schemas.microsoft.com/office/drawing/2014/main" id="{97C0DC4A-906D-ADFC-1E3B-8BED208FC6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69675" y="2190802"/>
            <a:ext cx="1426461" cy="1426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806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B71677DE-58A9-31F9-9BF9-F7975E7008B4}"/>
              </a:ext>
            </a:extLst>
          </p:cNvPr>
          <p:cNvSpPr txBox="1"/>
          <p:nvPr/>
        </p:nvSpPr>
        <p:spPr>
          <a:xfrm>
            <a:off x="4086612" y="919922"/>
            <a:ext cx="7576301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3600" b="1" dirty="0">
                <a:latin typeface="Gantari"/>
                <a:ea typeface="ADLaM Display" panose="020F0502020204030204" pitchFamily="2" charset="0"/>
                <a:cs typeface="Aldhabi" panose="01000000000000000000" pitchFamily="2" charset="-78"/>
              </a:rPr>
              <a:t>FRIVILLIGHET SOM VARER</a:t>
            </a:r>
            <a:endParaRPr lang="nb-NO" sz="3600" b="1" i="0" u="none" strike="noStrike" dirty="0">
              <a:solidFill>
                <a:srgbClr val="000000"/>
              </a:solidFill>
              <a:effectLst/>
              <a:latin typeface="Gantari"/>
              <a:ea typeface="ADLaM Display" panose="020F0502020204030204" pitchFamily="2" charset="0"/>
              <a:cs typeface="Aldhabi" panose="01000000000000000000" pitchFamily="2" charset="-78"/>
            </a:endParaRPr>
          </a:p>
          <a:p>
            <a:pPr>
              <a:spcAft>
                <a:spcPts val="600"/>
              </a:spcAft>
            </a:pPr>
            <a:endParaRPr lang="nb-NO" sz="2400" dirty="0">
              <a:latin typeface="Aldhabi" panose="01000000000000000000" pitchFamily="2" charset="-78"/>
              <a:cs typeface="Aldhabi" panose="01000000000000000000" pitchFamily="2" charset="-78"/>
            </a:endParaRPr>
          </a:p>
          <a:p>
            <a:pPr>
              <a:spcAft>
                <a:spcPts val="600"/>
              </a:spcAft>
            </a:pPr>
            <a:r>
              <a:rPr lang="nb-NO" sz="2000" dirty="0"/>
              <a:t>Vi vil gjøre det gøy og meningsfullt å være med i </a:t>
            </a:r>
            <a:r>
              <a:rPr lang="nb-NO" sz="2000" dirty="0" err="1"/>
              <a:t>Juvente</a:t>
            </a:r>
            <a:r>
              <a:rPr lang="nb-NO" sz="2000" dirty="0"/>
              <a:t>.</a:t>
            </a:r>
            <a:endParaRPr lang="nb-NO" sz="2000" dirty="0">
              <a:latin typeface="Gantari"/>
              <a:cs typeface="Aldhabi" panose="01000000000000000000" pitchFamily="2" charset="-78"/>
            </a:endParaRPr>
          </a:p>
          <a:p>
            <a:pPr>
              <a:spcAft>
                <a:spcPts val="600"/>
              </a:spcAft>
            </a:pPr>
            <a:endParaRPr lang="nb-NO" sz="2000" b="1" dirty="0">
              <a:latin typeface="Gantari"/>
              <a:cs typeface="Aldhabi" panose="01000000000000000000" pitchFamily="2" charset="-78"/>
            </a:endParaRPr>
          </a:p>
          <a:p>
            <a:pPr>
              <a:spcAft>
                <a:spcPts val="600"/>
              </a:spcAft>
            </a:pPr>
            <a:r>
              <a:rPr lang="nb-NO" sz="2000" b="1" dirty="0">
                <a:latin typeface="Gantari"/>
                <a:cs typeface="Aldhabi" panose="01000000000000000000" pitchFamily="2" charset="-78"/>
              </a:rPr>
              <a:t>Derfor skal vi: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Gir vi oppgaver som passer for alle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Sørger vi for at alle føler seg inkludert og sett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Hjelper vi deg å lære og vokse</a:t>
            </a:r>
          </a:p>
          <a:p>
            <a:endParaRPr lang="nb-NO" sz="2400" b="0" i="0" u="none" strike="noStrike" dirty="0">
              <a:solidFill>
                <a:srgbClr val="000000"/>
              </a:solidFill>
              <a:effectLst/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256AC7D1-9E23-EE33-2F50-B8AC939BFA4F}"/>
              </a:ext>
            </a:extLst>
          </p:cNvPr>
          <p:cNvSpPr/>
          <p:nvPr/>
        </p:nvSpPr>
        <p:spPr>
          <a:xfrm rot="466961">
            <a:off x="26458" y="-477875"/>
            <a:ext cx="3208485" cy="7275876"/>
          </a:xfrm>
          <a:prstGeom prst="rect">
            <a:avLst/>
          </a:prstGeom>
          <a:solidFill>
            <a:srgbClr val="E6DE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2" name="Bilde 1" descr="Et bilde som inneholder Font, Grafikk, logo, grafisk design&#10;&#10;KI-generert innhold kan være feil.">
            <a:extLst>
              <a:ext uri="{FF2B5EF4-FFF2-40B4-BE49-F238E27FC236}">
                <a16:creationId xmlns:a16="http://schemas.microsoft.com/office/drawing/2014/main" id="{51AB3545-96C0-FB9D-4F51-61D1CB3194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2354" y="6059791"/>
            <a:ext cx="2245743" cy="679103"/>
          </a:xfrm>
          <a:prstGeom prst="rect">
            <a:avLst/>
          </a:prstGeom>
        </p:spPr>
      </p:pic>
      <p:pic>
        <p:nvPicPr>
          <p:cNvPr id="4" name="Grafikk 3" descr="Bærekraft med heldekkende fyll">
            <a:extLst>
              <a:ext uri="{FF2B5EF4-FFF2-40B4-BE49-F238E27FC236}">
                <a16:creationId xmlns:a16="http://schemas.microsoft.com/office/drawing/2014/main" id="{8CF67C50-5629-90DE-614C-622C43D9F2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69200" y="2441275"/>
            <a:ext cx="1315528" cy="131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641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E9C7927A-D613-A13D-E834-33B59026730C}"/>
              </a:ext>
            </a:extLst>
          </p:cNvPr>
          <p:cNvSpPr txBox="1"/>
          <p:nvPr/>
        </p:nvSpPr>
        <p:spPr>
          <a:xfrm>
            <a:off x="4099101" y="1009881"/>
            <a:ext cx="7546799" cy="41703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3600" b="1" dirty="0">
                <a:latin typeface="Gantari"/>
                <a:ea typeface="ADLaM Display" panose="020F0502020204030204" pitchFamily="2" charset="0"/>
                <a:cs typeface="Aldhabi" panose="01000000000000000000" pitchFamily="2" charset="-78"/>
              </a:rPr>
              <a:t>KULE AKTIVITETER</a:t>
            </a:r>
          </a:p>
          <a:p>
            <a:endParaRPr lang="nb-NO" sz="1200" b="1" i="0" u="none" strike="noStrike" dirty="0">
              <a:solidFill>
                <a:srgbClr val="000000"/>
              </a:solidFill>
              <a:effectLst/>
              <a:latin typeface="Aldhabi" panose="01000000000000000000" pitchFamily="2" charset="-78"/>
              <a:ea typeface="ADLaM Display" panose="020F0502020204030204" pitchFamily="2" charset="0"/>
              <a:cs typeface="Aldhabi" panose="01000000000000000000" pitchFamily="2" charset="-78"/>
            </a:endParaRPr>
          </a:p>
          <a:p>
            <a:pPr>
              <a:spcAft>
                <a:spcPts val="600"/>
              </a:spcAft>
            </a:pPr>
            <a:r>
              <a:rPr lang="nb-NO" sz="2000" dirty="0"/>
              <a:t>Vi lager aktiviteter som ungdom faktisk har lyst til å bli med på.</a:t>
            </a:r>
          </a:p>
          <a:p>
            <a:pPr>
              <a:spcAft>
                <a:spcPts val="600"/>
              </a:spcAft>
            </a:pPr>
            <a:endParaRPr lang="nb-NO" sz="2000" dirty="0">
              <a:latin typeface="Gantari"/>
              <a:cs typeface="Aldhabi" panose="01000000000000000000" pitchFamily="2" charset="-78"/>
            </a:endParaRPr>
          </a:p>
          <a:p>
            <a:pPr>
              <a:spcAft>
                <a:spcPts val="600"/>
              </a:spcAft>
            </a:pPr>
            <a:r>
              <a:rPr lang="nb-NO" sz="2000" b="1" dirty="0" err="1">
                <a:latin typeface="Gantari"/>
                <a:cs typeface="Aldhabi" panose="01000000000000000000" pitchFamily="2" charset="-78"/>
              </a:rPr>
              <a:t>Juvente</a:t>
            </a:r>
            <a:r>
              <a:rPr lang="nb-NO" sz="2000" b="1" dirty="0">
                <a:latin typeface="Gantari"/>
                <a:cs typeface="Aldhabi" panose="01000000000000000000" pitchFamily="2" charset="-78"/>
              </a:rPr>
              <a:t>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Spør hva ungdom vil ha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Gir støtte og penger til å lage egne prosjekter som gjør at ruspresset blir mindre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Holder samlinger og gir kunnskap så du tør å mene noe om rus</a:t>
            </a:r>
          </a:p>
          <a:p>
            <a:pPr>
              <a:spcAft>
                <a:spcPts val="600"/>
              </a:spcAft>
            </a:pPr>
            <a:endParaRPr lang="nb-NO" sz="2000" dirty="0">
              <a:latin typeface="Gantari"/>
              <a:cs typeface="Aldhabi" panose="01000000000000000000" pitchFamily="2" charset="-78"/>
            </a:endParaRPr>
          </a:p>
          <a:p>
            <a:pPr>
              <a:spcAft>
                <a:spcPts val="600"/>
              </a:spcAft>
            </a:pPr>
            <a:endParaRPr lang="nb-NO" sz="2000" dirty="0">
              <a:latin typeface="Gantari"/>
              <a:cs typeface="Aldhabi" panose="01000000000000000000" pitchFamily="2" charset="-78"/>
            </a:endParaRPr>
          </a:p>
          <a:p>
            <a:endParaRPr lang="nb-NO" sz="1200" b="0" i="0" u="none" strike="noStrike" dirty="0">
              <a:solidFill>
                <a:srgbClr val="000000"/>
              </a:solidFill>
              <a:effectLst/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69198031-EEB0-68B0-073F-588B12B3E6B1}"/>
              </a:ext>
            </a:extLst>
          </p:cNvPr>
          <p:cNvSpPr/>
          <p:nvPr/>
        </p:nvSpPr>
        <p:spPr>
          <a:xfrm rot="466961">
            <a:off x="26458" y="-477875"/>
            <a:ext cx="3208485" cy="7275876"/>
          </a:xfrm>
          <a:prstGeom prst="rect">
            <a:avLst/>
          </a:prstGeom>
          <a:solidFill>
            <a:srgbClr val="E6DE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2" name="Bilde 1" descr="Et bilde som inneholder Font, Grafikk, logo, grafisk design&#10;&#10;KI-generert innhold kan være feil.">
            <a:extLst>
              <a:ext uri="{FF2B5EF4-FFF2-40B4-BE49-F238E27FC236}">
                <a16:creationId xmlns:a16="http://schemas.microsoft.com/office/drawing/2014/main" id="{F8006C85-D50D-8C3D-4612-505183115B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2354" y="6059791"/>
            <a:ext cx="2245743" cy="679103"/>
          </a:xfrm>
          <a:prstGeom prst="rect">
            <a:avLst/>
          </a:prstGeom>
        </p:spPr>
      </p:pic>
      <p:pic>
        <p:nvPicPr>
          <p:cNvPr id="3" name="Grafikk 2" descr="Dansetrinn med heldekkende fyll">
            <a:extLst>
              <a:ext uri="{FF2B5EF4-FFF2-40B4-BE49-F238E27FC236}">
                <a16:creationId xmlns:a16="http://schemas.microsoft.com/office/drawing/2014/main" id="{FC8E174A-B8DB-9CC0-CE6C-D5A6116B7F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6804" y="2259441"/>
            <a:ext cx="1668373" cy="166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550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E18F949B3865A4F99B06E599A9979B2" ma:contentTypeVersion="18" ma:contentTypeDescription="Opprett et nytt dokument." ma:contentTypeScope="" ma:versionID="20ac388e4dc9db198a1dfc0697baebd4">
  <xsd:schema xmlns:xsd="http://www.w3.org/2001/XMLSchema" xmlns:xs="http://www.w3.org/2001/XMLSchema" xmlns:p="http://schemas.microsoft.com/office/2006/metadata/properties" xmlns:ns2="b6d8914b-93f4-4f2a-ab83-db2fa90171d9" xmlns:ns3="3a4f5bd0-9793-45b1-902e-da6c99d1365c" targetNamespace="http://schemas.microsoft.com/office/2006/metadata/properties" ma:root="true" ma:fieldsID="0ed42c34fa95916b71afd1c08554140e" ns2:_="" ns3:_="">
    <xsd:import namespace="b6d8914b-93f4-4f2a-ab83-db2fa90171d9"/>
    <xsd:import namespace="3a4f5bd0-9793-45b1-902e-da6c99d136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8914b-93f4-4f2a-ab83-db2fa90171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e32b7fca-f940-4f15-bbf3-cedf5875f7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4f5bd0-9793-45b1-902e-da6c99d1365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5aa408f-3ce4-457f-8c3e-bdf98464ddb4}" ma:internalName="TaxCatchAll" ma:showField="CatchAllData" ma:web="3a4f5bd0-9793-45b1-902e-da6c99d136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6d8914b-93f4-4f2a-ab83-db2fa90171d9">
      <Terms xmlns="http://schemas.microsoft.com/office/infopath/2007/PartnerControls"/>
    </lcf76f155ced4ddcb4097134ff3c332f>
    <TaxCatchAll xmlns="3a4f5bd0-9793-45b1-902e-da6c99d1365c" xsi:nil="true"/>
  </documentManagement>
</p:properties>
</file>

<file path=customXml/itemProps1.xml><?xml version="1.0" encoding="utf-8"?>
<ds:datastoreItem xmlns:ds="http://schemas.openxmlformats.org/officeDocument/2006/customXml" ds:itemID="{C70F257D-174F-4B5A-A0AB-D5B7F3083765}"/>
</file>

<file path=customXml/itemProps2.xml><?xml version="1.0" encoding="utf-8"?>
<ds:datastoreItem xmlns:ds="http://schemas.openxmlformats.org/officeDocument/2006/customXml" ds:itemID="{E0DCC08A-549E-42CA-8143-D9F0EBE29D48}"/>
</file>

<file path=customXml/itemProps3.xml><?xml version="1.0" encoding="utf-8"?>
<ds:datastoreItem xmlns:ds="http://schemas.openxmlformats.org/officeDocument/2006/customXml" ds:itemID="{F9039C40-45F9-4154-943C-79A95D5CE1C8}"/>
</file>

<file path=docProps/app.xml><?xml version="1.0" encoding="utf-8"?>
<Properties xmlns="http://schemas.openxmlformats.org/officeDocument/2006/extended-properties" xmlns:vt="http://schemas.openxmlformats.org/officeDocument/2006/docPropsVTypes">
  <TotalTime>10177</TotalTime>
  <Words>411</Words>
  <Application>Microsoft Macintosh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7" baseType="lpstr">
      <vt:lpstr>Aldhabi</vt:lpstr>
      <vt:lpstr>Aptos</vt:lpstr>
      <vt:lpstr>Aptos Display</vt:lpstr>
      <vt:lpstr>Arial</vt:lpstr>
      <vt:lpstr>Gantari</vt:lpstr>
      <vt:lpstr>Gantari bold</vt:lpstr>
      <vt:lpstr>Office-tema</vt:lpstr>
      <vt:lpstr>STRATEGI 2025 På 1-2-3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Marie Staven Lundereng</dc:creator>
  <cp:lastModifiedBy>Julia Myrvoll Jensen</cp:lastModifiedBy>
  <cp:revision>31</cp:revision>
  <dcterms:created xsi:type="dcterms:W3CDTF">2025-04-02T22:20:42Z</dcterms:created>
  <dcterms:modified xsi:type="dcterms:W3CDTF">2025-05-20T12:35:05Z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0x010100DE18F949B3865A4F99B06E599A9979B2</vt:lpwstr>
  </property>
</Properties>
</file>